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5" r:id="rId4"/>
    <p:sldId id="258" r:id="rId5"/>
    <p:sldId id="264" r:id="rId6"/>
    <p:sldId id="259" r:id="rId7"/>
    <p:sldId id="261" r:id="rId8"/>
    <p:sldId id="266" r:id="rId9"/>
    <p:sldId id="260" r:id="rId10"/>
    <p:sldId id="267" r:id="rId11"/>
    <p:sldId id="268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952A4FE-CCB2-48A0-9A69-EC5E1723975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DEC1100-78E8-4EDA-B54A-A3DCEFA07BC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A4FE-CCB2-48A0-9A69-EC5E1723975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100-78E8-4EDA-B54A-A3DCEFA07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A4FE-CCB2-48A0-9A69-EC5E1723975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100-78E8-4EDA-B54A-A3DCEFA07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A4FE-CCB2-48A0-9A69-EC5E1723975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100-78E8-4EDA-B54A-A3DCEFA07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A4FE-CCB2-48A0-9A69-EC5E1723975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100-78E8-4EDA-B54A-A3DCEFA07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A4FE-CCB2-48A0-9A69-EC5E1723975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100-78E8-4EDA-B54A-A3DCEFA07B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A4FE-CCB2-48A0-9A69-EC5E1723975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100-78E8-4EDA-B54A-A3DCEFA07BC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A4FE-CCB2-48A0-9A69-EC5E1723975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100-78E8-4EDA-B54A-A3DCEFA07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A4FE-CCB2-48A0-9A69-EC5E1723975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100-78E8-4EDA-B54A-A3DCEFA07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A4FE-CCB2-48A0-9A69-EC5E1723975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100-78E8-4EDA-B54A-A3DCEFA07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A4FE-CCB2-48A0-9A69-EC5E1723975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100-78E8-4EDA-B54A-A3DCEFA07B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952A4FE-CCB2-48A0-9A69-EC5E17239751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DEC1100-78E8-4EDA-B54A-A3DCEFA07B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cook@mtlib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95525" y="2765264"/>
            <a:ext cx="4904952" cy="2077131"/>
          </a:xfrm>
        </p:spPr>
        <p:txBody>
          <a:bodyPr/>
          <a:lstStyle/>
          <a:p>
            <a:r>
              <a:rPr lang="en-US" dirty="0" smtClean="0"/>
              <a:t>Crafting a Better Internet Use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Tracy Cook, Montana State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Inappropriate Usage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Wi-fi</a:t>
            </a:r>
            <a:r>
              <a:rPr lang="en-US" dirty="0" smtClean="0"/>
              <a:t> and Devices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Talk about the issues/problems in your library</a:t>
            </a:r>
          </a:p>
          <a:p>
            <a:r>
              <a:rPr lang="en-US" sz="2400" dirty="0"/>
              <a:t>Encourage healthy debate about the options</a:t>
            </a:r>
          </a:p>
          <a:p>
            <a:r>
              <a:rPr lang="en-US" sz="2400" dirty="0" smtClean="0"/>
              <a:t>Review other libraries’ policies for ideas</a:t>
            </a:r>
          </a:p>
          <a:p>
            <a:r>
              <a:rPr lang="en-US" sz="2400" dirty="0" smtClean="0"/>
              <a:t>Craft a policy that is best for your community and library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23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time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Tracy Cook if you have questions</a:t>
            </a:r>
          </a:p>
          <a:p>
            <a:pPr lvl="1"/>
            <a:r>
              <a:rPr lang="en-US" dirty="0" smtClean="0">
                <a:hlinkClick r:id="rId2"/>
              </a:rPr>
              <a:t>tcook@mtlib.org</a:t>
            </a:r>
            <a:endParaRPr lang="en-US" dirty="0" smtClean="0"/>
          </a:p>
          <a:p>
            <a:pPr lvl="1"/>
            <a:r>
              <a:rPr lang="en-US" dirty="0" smtClean="0"/>
              <a:t>866-843-6524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of a policy</a:t>
            </a:r>
          </a:p>
          <a:p>
            <a:r>
              <a:rPr lang="en-US" dirty="0" smtClean="0"/>
              <a:t>4 Tests of Good Policy</a:t>
            </a:r>
          </a:p>
          <a:p>
            <a:r>
              <a:rPr lang="en-US" dirty="0" smtClean="0"/>
              <a:t>Elements of an Internet Use Policy</a:t>
            </a:r>
          </a:p>
          <a:p>
            <a:r>
              <a:rPr lang="en-US" dirty="0"/>
              <a:t>Issues surrounding Internet Use Polices</a:t>
            </a:r>
          </a:p>
          <a:p>
            <a:pPr lvl="1"/>
            <a:r>
              <a:rPr lang="en-US" dirty="0"/>
              <a:t>Teens</a:t>
            </a:r>
          </a:p>
          <a:p>
            <a:pPr lvl="1"/>
            <a:r>
              <a:rPr lang="en-US" dirty="0"/>
              <a:t>Inappropriate usage</a:t>
            </a:r>
          </a:p>
          <a:p>
            <a:pPr lvl="1"/>
            <a:r>
              <a:rPr lang="en-US" dirty="0" err="1"/>
              <a:t>Wi-fi</a:t>
            </a:r>
            <a:r>
              <a:rPr lang="en-US" dirty="0"/>
              <a:t> and other devices</a:t>
            </a:r>
          </a:p>
          <a:p>
            <a:r>
              <a:rPr lang="en-US" dirty="0" smtClean="0"/>
              <a:t>E-rate and Children’s Internet Protection Act (CIPA)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policy?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Balances the needs/wants of users with library resources</a:t>
            </a:r>
          </a:p>
          <a:p>
            <a:r>
              <a:rPr lang="en-US" dirty="0" smtClean="0"/>
              <a:t>Addresses COMMON problems that happen with library resources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038600" cy="2685037"/>
          </a:xfrm>
        </p:spPr>
      </p:pic>
    </p:spTree>
    <p:extLst>
      <p:ext uri="{BB962C8B-B14F-4D97-AF65-F5344CB8AC3E}">
        <p14:creationId xmlns:p14="http://schemas.microsoft.com/office/powerpoint/2010/main" val="20888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Tests of a Good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Does it comply with local, state, and federal law?</a:t>
            </a:r>
          </a:p>
          <a:p>
            <a:r>
              <a:rPr lang="en-US" dirty="0" smtClean="0"/>
              <a:t>Is the language clear and concise?</a:t>
            </a:r>
          </a:p>
          <a:p>
            <a:r>
              <a:rPr lang="en-US" dirty="0" smtClean="0"/>
              <a:t>Does the punishment fit the crime?</a:t>
            </a:r>
          </a:p>
          <a:p>
            <a:r>
              <a:rPr lang="en-US" dirty="0" smtClean="0"/>
              <a:t>Does the policy apply equally to everyone?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3657600" cy="2468880"/>
          </a:xfrm>
        </p:spPr>
      </p:pic>
    </p:spTree>
    <p:extLst>
      <p:ext uri="{BB962C8B-B14F-4D97-AF65-F5344CB8AC3E}">
        <p14:creationId xmlns:p14="http://schemas.microsoft.com/office/powerpoint/2010/main" val="15757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be included in an Internet Use Policy?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Wi-fi</a:t>
            </a:r>
            <a:r>
              <a:rPr lang="en-US" dirty="0" smtClean="0"/>
              <a:t> usage</a:t>
            </a:r>
          </a:p>
          <a:p>
            <a:r>
              <a:rPr lang="en-US" dirty="0" smtClean="0"/>
              <a:t>Objectionable viewing; pornography; filtering; </a:t>
            </a:r>
          </a:p>
          <a:p>
            <a:r>
              <a:rPr lang="en-US" dirty="0" smtClean="0"/>
              <a:t>What you are not allowed to download</a:t>
            </a:r>
          </a:p>
          <a:p>
            <a:r>
              <a:rPr lang="en-US" dirty="0" smtClean="0"/>
              <a:t>Security </a:t>
            </a:r>
          </a:p>
          <a:p>
            <a:r>
              <a:rPr lang="en-US" dirty="0" smtClean="0"/>
              <a:t>Deliberate hacking</a:t>
            </a:r>
          </a:p>
          <a:p>
            <a:r>
              <a:rPr lang="en-US" dirty="0" smtClean="0"/>
              <a:t>Reference to Montana Code</a:t>
            </a:r>
          </a:p>
          <a:p>
            <a:r>
              <a:rPr lang="en-US" dirty="0" smtClean="0"/>
              <a:t>Consequences of abuse</a:t>
            </a:r>
          </a:p>
          <a:p>
            <a:r>
              <a:rPr lang="en-US" dirty="0" smtClean="0"/>
              <a:t>Illegal activities – terrorism</a:t>
            </a:r>
          </a:p>
          <a:p>
            <a:r>
              <a:rPr lang="en-US" dirty="0" smtClean="0"/>
              <a:t>Expectations of behavior; how many users per station</a:t>
            </a:r>
          </a:p>
          <a:p>
            <a:r>
              <a:rPr lang="en-US" dirty="0" smtClean="0"/>
              <a:t>Whether or not public library computers can be used to promote private businesses</a:t>
            </a:r>
          </a:p>
          <a:p>
            <a:r>
              <a:rPr lang="en-US" dirty="0" smtClean="0"/>
              <a:t>Voice level if chatting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include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Disclaimer/acceptable use clause</a:t>
            </a:r>
          </a:p>
          <a:p>
            <a:pPr lvl="1"/>
            <a:r>
              <a:rPr lang="en-US" dirty="0"/>
              <a:t>General warning about the internet</a:t>
            </a:r>
          </a:p>
          <a:p>
            <a:pPr lvl="1"/>
            <a:r>
              <a:rPr lang="en-US" dirty="0"/>
              <a:t>Using this resource in a public place</a:t>
            </a:r>
          </a:p>
          <a:p>
            <a:pPr lvl="1"/>
            <a:r>
              <a:rPr lang="en-US" dirty="0"/>
              <a:t>MCA 45-8-201: Obscenity Law</a:t>
            </a:r>
          </a:p>
          <a:p>
            <a:r>
              <a:rPr lang="en-US" dirty="0"/>
              <a:t>Logistics – printing, sign up, limits (or not) on usage</a:t>
            </a:r>
          </a:p>
          <a:p>
            <a:r>
              <a:rPr lang="en-US" dirty="0" smtClean="0"/>
              <a:t>Staff time?  Will staff help patrons? How much?</a:t>
            </a:r>
          </a:p>
          <a:p>
            <a:r>
              <a:rPr lang="en-US" dirty="0" smtClean="0"/>
              <a:t>Consequences of violating the policy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issues?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Teens/minors </a:t>
            </a:r>
          </a:p>
          <a:p>
            <a:r>
              <a:rPr lang="en-US" dirty="0" smtClean="0"/>
              <a:t>Inappropriate usage</a:t>
            </a:r>
          </a:p>
          <a:p>
            <a:r>
              <a:rPr lang="en-US" dirty="0" err="1" smtClean="0"/>
              <a:t>Wi-fi</a:t>
            </a:r>
            <a:r>
              <a:rPr lang="en-US" dirty="0" smtClean="0"/>
              <a:t> and personal devices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2456688" cy="3657600"/>
          </a:xfrm>
        </p:spPr>
      </p:pic>
    </p:spTree>
    <p:extLst>
      <p:ext uri="{BB962C8B-B14F-4D97-AF65-F5344CB8AC3E}">
        <p14:creationId xmlns:p14="http://schemas.microsoft.com/office/powerpoint/2010/main" val="33494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for Teens/Minors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Violent games</a:t>
            </a:r>
          </a:p>
          <a:p>
            <a:r>
              <a:rPr lang="en-US" dirty="0" smtClean="0"/>
              <a:t>Gathering in huge groups in computers; compromises privacy of others</a:t>
            </a:r>
          </a:p>
          <a:p>
            <a:r>
              <a:rPr lang="en-US" dirty="0" smtClean="0"/>
              <a:t>Speaker levels for games since we don’t have headphones</a:t>
            </a:r>
          </a:p>
          <a:p>
            <a:r>
              <a:rPr lang="en-US" dirty="0" smtClean="0"/>
              <a:t>Kids as a young as 8 using </a:t>
            </a:r>
            <a:r>
              <a:rPr lang="en-US" dirty="0" err="1" smtClean="0"/>
              <a:t>facebook</a:t>
            </a:r>
            <a:r>
              <a:rPr lang="en-US" dirty="0" smtClean="0"/>
              <a:t> with their parents’ accounts</a:t>
            </a:r>
          </a:p>
          <a:p>
            <a:r>
              <a:rPr lang="en-US" dirty="0" smtClean="0"/>
              <a:t>Library does not watch over what kids view</a:t>
            </a:r>
          </a:p>
          <a:p>
            <a:r>
              <a:rPr lang="en-US" dirty="0" smtClean="0"/>
              <a:t>How to enforce children under 12 using the Internet</a:t>
            </a:r>
          </a:p>
          <a:p>
            <a:r>
              <a:rPr lang="en-US" dirty="0" smtClean="0"/>
              <a:t>Behaviors escalating when kids are excited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Federal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Internet Use Policy needs to address the following:</a:t>
            </a:r>
          </a:p>
          <a:p>
            <a:pPr lvl="2"/>
            <a:r>
              <a:rPr lang="en-US" sz="1800" dirty="0"/>
              <a:t>Access by minors to inappropriate material on the web</a:t>
            </a:r>
          </a:p>
          <a:p>
            <a:pPr lvl="2"/>
            <a:r>
              <a:rPr lang="en-US" sz="1800" dirty="0"/>
              <a:t>Safety and security of minors when using email, chat, and other forms of direct electronic communication</a:t>
            </a:r>
          </a:p>
          <a:p>
            <a:pPr lvl="2"/>
            <a:r>
              <a:rPr lang="en-US" sz="1800" dirty="0"/>
              <a:t>Unauthorized disclosure, use of personal information regarding minors</a:t>
            </a:r>
          </a:p>
          <a:p>
            <a:pPr lvl="2"/>
            <a:r>
              <a:rPr lang="en-US" sz="1800" dirty="0"/>
              <a:t>Unauthorized access including “hacking” and other unlawful activities by minors online</a:t>
            </a:r>
          </a:p>
          <a:p>
            <a:pPr lvl="2"/>
            <a:r>
              <a:rPr lang="en-US" sz="1800" dirty="0"/>
              <a:t>Measures designed to restrict minors’ access to materials harmful to minors</a:t>
            </a:r>
          </a:p>
        </p:txBody>
      </p:sp>
    </p:spTree>
    <p:extLst>
      <p:ext uri="{BB962C8B-B14F-4D97-AF65-F5344CB8AC3E}">
        <p14:creationId xmlns:p14="http://schemas.microsoft.com/office/powerpoint/2010/main" val="41870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268</TotalTime>
  <Words>430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Sketchbook</vt:lpstr>
      <vt:lpstr>Crafting a Better Internet Use Policy</vt:lpstr>
      <vt:lpstr>Outline</vt:lpstr>
      <vt:lpstr>What is a policy?</vt:lpstr>
      <vt:lpstr>4 Tests of a Good Policy</vt:lpstr>
      <vt:lpstr>What should be included in an Internet Use Policy?</vt:lpstr>
      <vt:lpstr>What to include</vt:lpstr>
      <vt:lpstr>What are the issues?</vt:lpstr>
      <vt:lpstr>Issues for Teens/Minors</vt:lpstr>
      <vt:lpstr>Requirements for Federal Funds</vt:lpstr>
      <vt:lpstr>Inappropriate Usage Issues</vt:lpstr>
      <vt:lpstr>Wi-fi and Devices Issues</vt:lpstr>
      <vt:lpstr>Next Steps</vt:lpstr>
      <vt:lpstr>Thanks for your time today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Crafting a Better Internet Use Policy</dc:title>
  <dc:creator>Tracy</dc:creator>
  <cp:lastModifiedBy>Jennifer Birnel</cp:lastModifiedBy>
  <cp:revision>31</cp:revision>
  <dcterms:created xsi:type="dcterms:W3CDTF">2013-04-16T15:18:13Z</dcterms:created>
  <dcterms:modified xsi:type="dcterms:W3CDTF">2013-04-29T15:10:50Z</dcterms:modified>
</cp:coreProperties>
</file>