
<file path=[Content_Types].xml><?xml version="1.0" encoding="utf-8"?>
<Types xmlns="http://schemas.openxmlformats.org/package/2006/content-types">
  <Default Extension="jpeg" ContentType="image/jpeg"/>
  <Default Extension="cdmTempImageUBDwG1" ContentType="image/jpeg"/>
  <Default Extension="rels" ContentType="application/vnd.openxmlformats-package.relationships+xml"/>
  <Default Extension="xml" ContentType="application/xml"/>
  <Default Extension="cdmTempImageXYU9P5" ContentType="image/jpeg"/>
  <Default Extension="cdmTempImagewVs7Wv" ContentType="image/jpeg"/>
  <Default Extension="cdmTempImagedWA1Bo" ContentType="image/jpeg"/>
  <Default Extension="cdmTempImage9r9PCh" ContentType="image/jpeg"/>
  <Default Extension="cdmTempImageSKhpab"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F0023-97C9-49AB-97D8-63EBB06772F3}" type="datetimeFigureOut">
              <a:rPr lang="en-US" smtClean="0"/>
              <a:t>4/23/2015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E45BC6-8206-48EE-B1E6-5C1E99392884}" type="slidenum">
              <a:rPr lang="en-US" smtClean="0"/>
              <a:t>‹#›</a:t>
            </a:fld>
            <a:endParaRPr lang="en-US"/>
          </a:p>
        </p:txBody>
      </p:sp>
    </p:spTree>
    <p:extLst>
      <p:ext uri="{BB962C8B-B14F-4D97-AF65-F5344CB8AC3E}">
        <p14:creationId xmlns:p14="http://schemas.microsoft.com/office/powerpoint/2010/main" val="2928784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Title: Joe Malta, Kootenai and </a:t>
            </a:r>
            <a:r>
              <a:rPr lang="en-US" sz="1200" b="0" i="0" u="none" strike="noStrike" dirty="0" err="1" smtClean="0">
                <a:solidFill>
                  <a:srgbClr val="000000"/>
                </a:solidFill>
                <a:latin typeface="+mn-lt"/>
              </a:rPr>
              <a:t>Pend'Oreille</a:t>
            </a:r>
            <a:r>
              <a:rPr lang="en-US" sz="1200" b="0" i="0" u="none" strike="noStrike" dirty="0" smtClean="0">
                <a:solidFill>
                  <a:srgbClr val="000000"/>
                </a:solidFill>
                <a:latin typeface="+mn-lt"/>
              </a:rPr>
              <a:t> Indian
Description: Joe Malta, Kootenai and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Indian, posing in front of tipi. Location unknown.
Genre (Short List): photographs
Type: </a:t>
            </a:r>
            <a:r>
              <a:rPr lang="en-US" sz="1200" b="0" i="0" u="none" strike="noStrike" dirty="0" err="1" smtClean="0">
                <a:solidFill>
                  <a:srgbClr val="000000"/>
                </a:solidFill>
                <a:latin typeface="+mn-lt"/>
              </a:rPr>
              <a:t>Image;StillImage</a:t>
            </a:r>
            <a:r>
              <a:rPr lang="en-US" sz="1200" b="0" i="0" u="none" strike="noStrike" dirty="0" smtClean="0">
                <a:solidFill>
                  <a:srgbClr val="000000"/>
                </a:solidFill>
                <a:latin typeface="+mn-lt"/>
              </a:rPr>
              <a:t>
Date (unknown or estimated): Unknown
Subject (LCSH): Kootenai Indians; Indians of North America; Men; </a:t>
            </a:r>
            <a:r>
              <a:rPr lang="en-US" sz="1200" b="0" i="0" u="none" strike="noStrike" dirty="0" err="1" smtClean="0">
                <a:solidFill>
                  <a:srgbClr val="000000"/>
                </a:solidFill>
                <a:latin typeface="+mn-lt"/>
              </a:rPr>
              <a:t>Kalispel</a:t>
            </a:r>
            <a:r>
              <a:rPr lang="en-US" sz="1200" b="0" i="0" u="none" strike="noStrike" dirty="0" smtClean="0">
                <a:solidFill>
                  <a:srgbClr val="000000"/>
                </a:solidFill>
                <a:latin typeface="+mn-lt"/>
              </a:rPr>
              <a:t> Indians; Tipis; Indigenous peoples
Subject (TGM): Portrait photographs
Subject (AAT): staged photographs
Subject (Keyword): Malta, Joe; Native Americans;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Indians; Teepees
Rights Management: This image may be protected by copyright. Permission may be required for use and/or reproductions. For further information please contact Archives and Special Collections at the University of Montana, Maureen and Mike Mansfield Library: http://www.lib.umt.edu/asc
Contributing Institution: University of Montana--Missoula. Mansfield Library
Time Period Represented: 19th century; 20th century
Digital Collection: Archival Photographs from the University of Montana
Physical Collection: Frank Bird </a:t>
            </a:r>
            <a:r>
              <a:rPr lang="en-US" sz="1200" b="0" i="0" u="none" strike="noStrike" dirty="0" err="1" smtClean="0">
                <a:solidFill>
                  <a:srgbClr val="000000"/>
                </a:solidFill>
                <a:latin typeface="+mn-lt"/>
              </a:rPr>
              <a:t>Linderman</a:t>
            </a:r>
            <a:r>
              <a:rPr lang="en-US" sz="1200" b="0" i="0" u="none" strike="noStrike" dirty="0" smtClean="0">
                <a:solidFill>
                  <a:srgbClr val="000000"/>
                </a:solidFill>
                <a:latin typeface="+mn-lt"/>
              </a:rPr>
              <a:t> Memorial Collection ; </a:t>
            </a:r>
            <a:r>
              <a:rPr lang="en-US" sz="1200" b="0" i="0" u="none" strike="noStrike" dirty="0" err="1" smtClean="0">
                <a:solidFill>
                  <a:srgbClr val="000000"/>
                </a:solidFill>
                <a:latin typeface="+mn-lt"/>
              </a:rPr>
              <a:t>Mss</a:t>
            </a:r>
            <a:r>
              <a:rPr lang="en-US" sz="1200" b="0" i="0" u="none" strike="noStrike" dirty="0" smtClean="0">
                <a:solidFill>
                  <a:srgbClr val="000000"/>
                </a:solidFill>
                <a:latin typeface="+mn-lt"/>
              </a:rPr>
              <a:t> 007
Digital Format: image/jpeg
Physical Dimensions: 6.5 in. x 4.6 in. print
Digitization Specifications: Digitized at the University of Montana Maureen and Mike Mansfield Library. Scanned as a master TIFF using Epson Expression 10000XL at 600 </a:t>
            </a:r>
            <a:r>
              <a:rPr lang="en-US" sz="1200" b="0" i="0" u="none" strike="noStrike" dirty="0" err="1" smtClean="0">
                <a:solidFill>
                  <a:srgbClr val="000000"/>
                </a:solidFill>
                <a:latin typeface="+mn-lt"/>
              </a:rPr>
              <a:t>ppi</a:t>
            </a:r>
            <a:r>
              <a:rPr lang="en-US" sz="1200" b="0" i="0" u="none" strike="noStrike" dirty="0" smtClean="0">
                <a:solidFill>
                  <a:srgbClr val="000000"/>
                </a:solidFill>
                <a:latin typeface="+mn-lt"/>
              </a:rPr>
              <a:t>, 24-bit color. Used Adobe Photoshop CS  to create JPG derivative, 570 pixels along the long edge.
Date Digitized: 2007-09-04
Reproduction: To order a reproduction, download our order form at http://www.lib.umt.edu/asc/services or contact Archives and Special Collections, Mansfield Library: (406) 243-2053 / library.archives@umontana.edu
Contact Us: For additional information about our collections or to suggest a keyword or share what you know about this item e-mail library.archives@umontana.edu. Please include the Photo Number in your note to us.
Photo Number: 007.VIII.166
Collection Description: For more information about the Archival Photographs from the University of Montana collection, click here: http://www.lib.umt.edu/asc/photos
Local Identifier: umt010505
</a:t>
            </a:r>
          </a:p>
          <a:p>
            <a:endParaRPr lang="en-US" dirty="0"/>
          </a:p>
        </p:txBody>
      </p:sp>
      <p:sp>
        <p:nvSpPr>
          <p:cNvPr id="4" name="Slide Number Placeholder 3"/>
          <p:cNvSpPr>
            <a:spLocks noGrp="1"/>
          </p:cNvSpPr>
          <p:nvPr>
            <p:ph type="sldNum" sz="quarter" idx="10"/>
          </p:nvPr>
        </p:nvSpPr>
        <p:spPr/>
        <p:txBody>
          <a:bodyPr/>
          <a:lstStyle/>
          <a:p>
            <a:fld id="{1CE45BC6-8206-48EE-B1E6-5C1E99392884}" type="slidenum">
              <a:rPr lang="en-US" smtClean="0"/>
              <a:t>2</a:t>
            </a:fld>
            <a:endParaRPr lang="en-US"/>
          </a:p>
        </p:txBody>
      </p:sp>
    </p:spTree>
    <p:extLst>
      <p:ext uri="{BB962C8B-B14F-4D97-AF65-F5344CB8AC3E}">
        <p14:creationId xmlns:p14="http://schemas.microsoft.com/office/powerpoint/2010/main" val="58000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Title: Martin Yellow Mountain, with full headdress
Description: Martin Yellow Mountain,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in full eagle feather headdress. Boos #642. He wears beaded necklaces and his jacket or vest is also beaded.
Creator: Boos, Edward H.
Genre (Short List): photographs
Type: </a:t>
            </a:r>
            <a:r>
              <a:rPr lang="en-US" sz="1200" b="0" i="0" u="none" strike="noStrike" dirty="0" err="1" smtClean="0">
                <a:solidFill>
                  <a:srgbClr val="000000"/>
                </a:solidFill>
                <a:latin typeface="+mn-lt"/>
              </a:rPr>
              <a:t>Image;StillImage</a:t>
            </a:r>
            <a:r>
              <a:rPr lang="en-US" sz="1200" b="0" i="0" u="none" strike="noStrike" dirty="0" smtClean="0">
                <a:solidFill>
                  <a:srgbClr val="000000"/>
                </a:solidFill>
                <a:latin typeface="+mn-lt"/>
              </a:rPr>
              <a:t>
Date Original: 1900; 1901; 1902; 1903; 1904; 1905; 1906; 1907; 1908
Date (unknown or estimated): Circa 1900-1908
Subject (LCSH): </a:t>
            </a:r>
            <a:r>
              <a:rPr lang="en-US" sz="1200" b="0" i="0" u="none" strike="noStrike" dirty="0" err="1" smtClean="0">
                <a:solidFill>
                  <a:srgbClr val="000000"/>
                </a:solidFill>
                <a:latin typeface="+mn-lt"/>
              </a:rPr>
              <a:t>Kalispel</a:t>
            </a:r>
            <a:r>
              <a:rPr lang="en-US" sz="1200" b="0" i="0" u="none" strike="noStrike" dirty="0" smtClean="0">
                <a:solidFill>
                  <a:srgbClr val="000000"/>
                </a:solidFill>
                <a:latin typeface="+mn-lt"/>
              </a:rPr>
              <a:t> Indians; Indians of North America -- Clothing; Headgear; Indian beadwork
Subject (TGM): Portrait photographs; Headdresses
Subject (Keyword): Yellow Mountain, Martin
Rights Management: This image may be protected by copyright. Permission may be required for use and/or reproductions. For further information please contact Archives and Special Collections at the University of Montana, Maureen and Mike Mansfield Library: http://www.lib.umt.edu/asc
Contributing Institution: University of Montana--Missoula. Mansfield Library
Geographic Coverage: Western United States (United States)
Time Period Represented: 20th century
Digital Collection: Archival Photographs from the University of Montana
Physical Collection: Edward H. Boos Photographs ; </a:t>
            </a:r>
            <a:r>
              <a:rPr lang="en-US" sz="1200" b="0" i="0" u="none" strike="noStrike" dirty="0" err="1" smtClean="0">
                <a:solidFill>
                  <a:srgbClr val="000000"/>
                </a:solidFill>
                <a:latin typeface="+mn-lt"/>
              </a:rPr>
              <a:t>Mss</a:t>
            </a:r>
            <a:r>
              <a:rPr lang="en-US" sz="1200" b="0" i="0" u="none" strike="noStrike" dirty="0" smtClean="0">
                <a:solidFill>
                  <a:srgbClr val="000000"/>
                </a:solidFill>
                <a:latin typeface="+mn-lt"/>
              </a:rPr>
              <a:t> 346
Digital Format: image/jpeg
Physical Dimensions: 4 in. x 5 in. copy negative
Digitization Specifications: Digitized at the University of Montana Maureen and Mike Mansfield Library. Scanned as a master TIFF using Epson Expression 10000XL at 1400 </a:t>
            </a:r>
            <a:r>
              <a:rPr lang="en-US" sz="1200" b="0" i="0" u="none" strike="noStrike" dirty="0" err="1" smtClean="0">
                <a:solidFill>
                  <a:srgbClr val="000000"/>
                </a:solidFill>
                <a:latin typeface="+mn-lt"/>
              </a:rPr>
              <a:t>ppi</a:t>
            </a:r>
            <a:r>
              <a:rPr lang="en-US" sz="1200" b="0" i="0" u="none" strike="noStrike" dirty="0" smtClean="0">
                <a:solidFill>
                  <a:srgbClr val="000000"/>
                </a:solidFill>
                <a:latin typeface="+mn-lt"/>
              </a:rPr>
              <a:t>, 24-bit color. Used Adobe Photoshop CS  to create JPG derivative, 570 pixels along the long edge.
Date Digitized: 2010-10-04
Reproduction: To order a reproduction, download our order form at http://www.lib.umt.edu/asc/services or contact Archives and Special Collections, Mansfield Library: (406) 243-2053 / library.archives@umontana.edu
Contact Us: For additional information about our collections or to suggest a keyword or share what you know about this item e-mail library.archives@umontana.edu. Please include the Photo Number in your note to us.
Photo Number: 78.0223
Collection Description: For more information about the Archival Photographs from the University of Montana collection, click here: http://www.lib.umt.edu/asc/photos
Local Identifier: umt012918
</a:t>
            </a:r>
          </a:p>
          <a:p>
            <a:endParaRPr lang="en-US" dirty="0"/>
          </a:p>
        </p:txBody>
      </p:sp>
      <p:sp>
        <p:nvSpPr>
          <p:cNvPr id="4" name="Slide Number Placeholder 3"/>
          <p:cNvSpPr>
            <a:spLocks noGrp="1"/>
          </p:cNvSpPr>
          <p:nvPr>
            <p:ph type="sldNum" sz="quarter" idx="10"/>
          </p:nvPr>
        </p:nvSpPr>
        <p:spPr/>
        <p:txBody>
          <a:bodyPr/>
          <a:lstStyle/>
          <a:p>
            <a:fld id="{1CE45BC6-8206-48EE-B1E6-5C1E99392884}" type="slidenum">
              <a:rPr lang="en-US" smtClean="0"/>
              <a:t>3</a:t>
            </a:fld>
            <a:endParaRPr lang="en-US"/>
          </a:p>
        </p:txBody>
      </p:sp>
    </p:spTree>
    <p:extLst>
      <p:ext uri="{BB962C8B-B14F-4D97-AF65-F5344CB8AC3E}">
        <p14:creationId xmlns:p14="http://schemas.microsoft.com/office/powerpoint/2010/main" val="1248835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Title: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Falls
Description: Rough water over rocks with cliffs and a pine tree in the background.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Falls.
Creator: Boos, Edward H.
Genre (Short List): photographs
Type: </a:t>
            </a:r>
            <a:r>
              <a:rPr lang="en-US" sz="1200" b="0" i="0" u="none" strike="noStrike" dirty="0" err="1" smtClean="0">
                <a:solidFill>
                  <a:srgbClr val="000000"/>
                </a:solidFill>
                <a:latin typeface="+mn-lt"/>
              </a:rPr>
              <a:t>Image;StillImage</a:t>
            </a:r>
            <a:r>
              <a:rPr lang="en-US" sz="1200" b="0" i="0" u="none" strike="noStrike" dirty="0" smtClean="0">
                <a:solidFill>
                  <a:srgbClr val="000000"/>
                </a:solidFill>
                <a:latin typeface="+mn-lt"/>
              </a:rPr>
              <a:t>
Date Original: 1907; 1908; 1909
Date (unknown or estimated): Circa 1908
Subject (LCSH): Landscape photography; Rapids; Pend Oreille River
Subject (TGM): Landscape photographs;
Subject (AAT): natural landscapes;
Rights Management: This image may be protected by copyright. Permission may be required for use and/or reproductions. For further information please contact Archives and Special Collections at the University of Montana, Maureen and Mike Mansfield Library: http://www.lib.umt.edu/asc
Contributing Institution: University of Montana--Missoula. Mansfield Library
Geographic Coverage: Montana
Time Period Represented: 20th century
Digital Collection: Archival Photographs from the University of Montana
Physical Collection: Edward H. Boos Photographs ; </a:t>
            </a:r>
            <a:r>
              <a:rPr lang="en-US" sz="1200" b="0" i="0" u="none" strike="noStrike" dirty="0" err="1" smtClean="0">
                <a:solidFill>
                  <a:srgbClr val="000000"/>
                </a:solidFill>
                <a:latin typeface="+mn-lt"/>
              </a:rPr>
              <a:t>Mss</a:t>
            </a:r>
            <a:r>
              <a:rPr lang="en-US" sz="1200" b="0" i="0" u="none" strike="noStrike" dirty="0" smtClean="0">
                <a:solidFill>
                  <a:srgbClr val="000000"/>
                </a:solidFill>
                <a:latin typeface="+mn-lt"/>
              </a:rPr>
              <a:t> 346
Digital Format: image/jpeg
Physical Dimensions: 5 in. x 7 in. glass negative
Digitization Specifications: Digitized at the University of Montana Maureen and Mike Mansfield Library. Scanned as a master TIFF using Epson Expression 10000XL at 900 </a:t>
            </a:r>
            <a:r>
              <a:rPr lang="en-US" sz="1200" b="0" i="0" u="none" strike="noStrike" dirty="0" err="1" smtClean="0">
                <a:solidFill>
                  <a:srgbClr val="000000"/>
                </a:solidFill>
                <a:latin typeface="+mn-lt"/>
              </a:rPr>
              <a:t>ppi</a:t>
            </a:r>
            <a:r>
              <a:rPr lang="en-US" sz="1200" b="0" i="0" u="none" strike="noStrike" dirty="0" smtClean="0">
                <a:solidFill>
                  <a:srgbClr val="000000"/>
                </a:solidFill>
                <a:latin typeface="+mn-lt"/>
              </a:rPr>
              <a:t>, 24-bit color. Used Adobe Photoshop CS  to create JPG derivative, 570 pixels along the long edge.
Date Digitized: 2011-01-13
Reproduction: To order a reproduction, download our order form at http://www.lib.umt.edu/asc/services or contact Archives and Special Collections, Mansfield Library: (406) 243-2053 / library.archives@umontana.edu
Contact Us: For additional information about our collections or to suggest a keyword or share what you know about this item e-mail library.archives@umontana.edu. Please include the Photo Number in your note to us.
Photo Number: 78.0335
Collection Description: For more information about the Archival Photographs from the University of Montana collection, click here: http://www.lib.umt.edu/asc/photos
Local Identifier: umt013322
</a:t>
            </a:r>
          </a:p>
          <a:p>
            <a:endParaRPr lang="en-US" dirty="0"/>
          </a:p>
        </p:txBody>
      </p:sp>
      <p:sp>
        <p:nvSpPr>
          <p:cNvPr id="4" name="Slide Number Placeholder 3"/>
          <p:cNvSpPr>
            <a:spLocks noGrp="1"/>
          </p:cNvSpPr>
          <p:nvPr>
            <p:ph type="sldNum" sz="quarter" idx="10"/>
          </p:nvPr>
        </p:nvSpPr>
        <p:spPr/>
        <p:txBody>
          <a:bodyPr/>
          <a:lstStyle/>
          <a:p>
            <a:fld id="{1CE45BC6-8206-48EE-B1E6-5C1E99392884}" type="slidenum">
              <a:rPr lang="en-US" smtClean="0"/>
              <a:t>4</a:t>
            </a:fld>
            <a:endParaRPr lang="en-US"/>
          </a:p>
        </p:txBody>
      </p:sp>
    </p:spTree>
    <p:extLst>
      <p:ext uri="{BB962C8B-B14F-4D97-AF65-F5344CB8AC3E}">
        <p14:creationId xmlns:p14="http://schemas.microsoft.com/office/powerpoint/2010/main" val="2288940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Title: Three Northwest Plateau Indians
Description: Three Northwest Plateau Indians in front of a tepee, probably Colville or Lower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Genre (Short List): photographs
Type: </a:t>
            </a:r>
            <a:r>
              <a:rPr lang="en-US" sz="1200" b="0" i="0" u="none" strike="noStrike" dirty="0" err="1" smtClean="0">
                <a:solidFill>
                  <a:srgbClr val="000000"/>
                </a:solidFill>
                <a:latin typeface="+mn-lt"/>
              </a:rPr>
              <a:t>Image;StillImage</a:t>
            </a:r>
            <a:r>
              <a:rPr lang="en-US" sz="1200" b="0" i="0" u="none" strike="noStrike" dirty="0" smtClean="0">
                <a:solidFill>
                  <a:srgbClr val="000000"/>
                </a:solidFill>
                <a:latin typeface="+mn-lt"/>
              </a:rPr>
              <a:t>
Date (unknown or estimated): Unknown
Subject (LCSH): Colville Indians; Indians of North America; Indigenous peoples; Tipis
Subject (TGM): Group portraits; Portrait photographs
Subject (AAT): staged photographs
Subject (Keyword): Native Americans; Teepees
Rights Management: This image may be protected by copyright. Permission may be required for use and/or reproductions. For further information please contact Archives and Special Collections at the University of Montana, Maureen and Mike Mansfield Library: http://www.lib.umt.edu/asc
Contributing Institution: University of Montana--Missoula. Mansfield Library
Time Period Represented: 19th Century; 20th Century
Digital Collection: Archival Photographs from the University of Montana
Physical Collection: Clara Brock
Digital Format: image/jpeg
Physical Dimensions: 4 in. x 5 in. negative
Digitization Specifications: Digitized at the University of Montana Maureen and Mike Mansfield Library. Scanned as a master TIFF using Epson Expression 10000XL at 800 </a:t>
            </a:r>
            <a:r>
              <a:rPr lang="en-US" sz="1200" b="0" i="0" u="none" strike="noStrike" dirty="0" err="1" smtClean="0">
                <a:solidFill>
                  <a:srgbClr val="000000"/>
                </a:solidFill>
                <a:latin typeface="+mn-lt"/>
              </a:rPr>
              <a:t>ppi</a:t>
            </a:r>
            <a:r>
              <a:rPr lang="en-US" sz="1200" b="0" i="0" u="none" strike="noStrike" dirty="0" smtClean="0">
                <a:solidFill>
                  <a:srgbClr val="000000"/>
                </a:solidFill>
                <a:latin typeface="+mn-lt"/>
              </a:rPr>
              <a:t>, 24-bit color. Used Adobe Photoshop CS  to create JPG derivative, 570 pixels along the long edge.
Date Digitized: 2007-08-23
Reproduction: To order a reproduction, download our order form at http://www.lib.umt.edu/asc/services or contact Archives and Special Collections, Mansfield Library: (406) 243-2053 / library.archives@umontana.edu
Contact Us: For additional information about our collections or to suggest a keyword or share what you know about this item e-mail library.archives@umontana.edu. Please include the Photo Number in your note to us.
Photo Number: 72.0298
Collection Description: For more information about the Archival Photographs from the University of Montana collection, click here: http://www.lib.umt.edu/asc/photos
Local Identifier: umt010541
</a:t>
            </a:r>
          </a:p>
          <a:p>
            <a:endParaRPr lang="en-US" dirty="0"/>
          </a:p>
        </p:txBody>
      </p:sp>
      <p:sp>
        <p:nvSpPr>
          <p:cNvPr id="4" name="Slide Number Placeholder 3"/>
          <p:cNvSpPr>
            <a:spLocks noGrp="1"/>
          </p:cNvSpPr>
          <p:nvPr>
            <p:ph type="sldNum" sz="quarter" idx="10"/>
          </p:nvPr>
        </p:nvSpPr>
        <p:spPr/>
        <p:txBody>
          <a:bodyPr/>
          <a:lstStyle/>
          <a:p>
            <a:fld id="{1CE45BC6-8206-48EE-B1E6-5C1E99392884}" type="slidenum">
              <a:rPr lang="en-US" smtClean="0"/>
              <a:t>5</a:t>
            </a:fld>
            <a:endParaRPr lang="en-US"/>
          </a:p>
        </p:txBody>
      </p:sp>
    </p:spTree>
    <p:extLst>
      <p:ext uri="{BB962C8B-B14F-4D97-AF65-F5344CB8AC3E}">
        <p14:creationId xmlns:p14="http://schemas.microsoft.com/office/powerpoint/2010/main" val="2577247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Title: View on the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River, Mont., A
Description: Appears to be Michel Pablo on horseback and Levi -Alex- Ayotte on riverbank; This collection consists of 556 stereographs taken by N. A. Forsyth from circa 1901 to circa 1911. The views capture Montana locations that Forsyth visited primarily between the years 1906 and 1909. The bulk of the images are of Butte, Montana (including street scenes, Columbia Gardens, and mining), Glacier National Park, the activities of the 1906-1908 Bison roundup, and family groups of Montana Indian tribes (including the Flathead, Cree, Crow, and Blackfeet). Other subjects include Anaconda, Montana; farms and ranching; lumber; the 1908 Missoula, Montana, flood; Cromwell Dixon and the 1911 Montana State Fair; Morrison Cave (later known as Lewis and Clark Caverns), and Yellowstone National Park.
Creator: N. A. Forsyth
Genre (Short List): Photographs
Type: Image; </a:t>
            </a:r>
            <a:r>
              <a:rPr lang="en-US" sz="1200" b="0" i="0" u="none" strike="noStrike" dirty="0" err="1" smtClean="0">
                <a:solidFill>
                  <a:srgbClr val="000000"/>
                </a:solidFill>
                <a:latin typeface="+mn-lt"/>
              </a:rPr>
              <a:t>StillImage</a:t>
            </a:r>
            <a:r>
              <a:rPr lang="en-US" sz="1200" b="0" i="0" u="none" strike="noStrike" dirty="0" smtClean="0">
                <a:solidFill>
                  <a:srgbClr val="000000"/>
                </a:solidFill>
                <a:latin typeface="+mn-lt"/>
              </a:rPr>
              <a:t>
Date (Unknown or Estimated): Unknown
Subject (LCSH): Flathead Valley;
Rights: Copyright restrictions applying to use or reproduction of this image (which may be protected by copyright law - Title 17 U.S. Code) are available from the Montana Historical Society Research Center.
Contributing Institution: Montana Historical Society Research Center
Digital Collection: Photographs from the Montana Historical Society
Physical Collection: N. A. Forsyth Stereograph Collection (ST 001)
Digital Format: image/jp2
Physical Dimensions: stereograph: </a:t>
            </a:r>
            <a:r>
              <a:rPr lang="en-US" sz="1200" b="0" i="0" u="none" strike="noStrike" dirty="0" err="1" smtClean="0">
                <a:solidFill>
                  <a:srgbClr val="000000"/>
                </a:solidFill>
                <a:latin typeface="+mn-lt"/>
              </a:rPr>
              <a:t>b&amp;w</a:t>
            </a:r>
            <a:r>
              <a:rPr lang="en-US" sz="1200" b="0" i="0" u="none" strike="noStrike" dirty="0" smtClean="0">
                <a:solidFill>
                  <a:srgbClr val="000000"/>
                </a:solidFill>
                <a:latin typeface="+mn-lt"/>
              </a:rPr>
              <a:t>;  3 1/2 x 7 in
Digitization Specifications: Scanned with an Epson Expression 1640 XL, 24-bit color with 4,000 or more pixels on the long edge. TIFF master images straightened and sharpened and levels are set in Photoshop Version CS3. JPEG2000 display images generated by </a:t>
            </a:r>
            <a:r>
              <a:rPr lang="en-US" sz="1200" b="0" i="0" u="none" strike="noStrike" dirty="0" err="1" smtClean="0">
                <a:solidFill>
                  <a:srgbClr val="000000"/>
                </a:solidFill>
                <a:latin typeface="+mn-lt"/>
              </a:rPr>
              <a:t>CONTENTdm</a:t>
            </a:r>
            <a:r>
              <a:rPr lang="en-US" sz="1200" b="0" i="0" u="none" strike="noStrike" dirty="0" smtClean="0">
                <a:solidFill>
                  <a:srgbClr val="000000"/>
                </a:solidFill>
                <a:latin typeface="+mn-lt"/>
              </a:rPr>
              <a:t>
Date Digitized: 2007
Collection Information: ST 001.202
Relation: http://nwda.orbiscascade.org/ark:/80444/xv09793
Contact us: To order a reproduction, download our order form at http://mhs.mt.gov/Research/services/repros.aspx  or contact Montana Historical Society Photograph Archives: (406) 444-4739 / photoarchives@mt.gov
</a:t>
            </a:r>
          </a:p>
          <a:p>
            <a:endParaRPr lang="en-US" dirty="0"/>
          </a:p>
        </p:txBody>
      </p:sp>
      <p:sp>
        <p:nvSpPr>
          <p:cNvPr id="4" name="Slide Number Placeholder 3"/>
          <p:cNvSpPr>
            <a:spLocks noGrp="1"/>
          </p:cNvSpPr>
          <p:nvPr>
            <p:ph type="sldNum" sz="quarter" idx="10"/>
          </p:nvPr>
        </p:nvSpPr>
        <p:spPr/>
        <p:txBody>
          <a:bodyPr/>
          <a:lstStyle/>
          <a:p>
            <a:fld id="{1CE45BC6-8206-48EE-B1E6-5C1E99392884}" type="slidenum">
              <a:rPr lang="en-US" smtClean="0"/>
              <a:t>6</a:t>
            </a:fld>
            <a:endParaRPr lang="en-US"/>
          </a:p>
        </p:txBody>
      </p:sp>
    </p:spTree>
    <p:extLst>
      <p:ext uri="{BB962C8B-B14F-4D97-AF65-F5344CB8AC3E}">
        <p14:creationId xmlns:p14="http://schemas.microsoft.com/office/powerpoint/2010/main" val="177246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Title: Wild Buffaloes Swimming Pend </a:t>
            </a:r>
            <a:r>
              <a:rPr lang="en-US" sz="1200" b="0" i="0" u="none" strike="noStrike" dirty="0" err="1" smtClean="0">
                <a:solidFill>
                  <a:srgbClr val="000000"/>
                </a:solidFill>
                <a:latin typeface="+mn-lt"/>
              </a:rPr>
              <a:t>d'Oreille</a:t>
            </a:r>
            <a:r>
              <a:rPr lang="en-US" sz="1200" b="0" i="0" u="none" strike="noStrike" dirty="0" smtClean="0">
                <a:solidFill>
                  <a:srgbClr val="000000"/>
                </a:solidFill>
                <a:latin typeface="+mn-lt"/>
              </a:rPr>
              <a:t> River.
Description: Side view; This collection consists of 556 stereographs taken by N. A. Forsyth from circa 1901 to circa 1911. The views capture Montana locations that Forsyth visited primarily between the years 1906 and 1909. The bulk of the images are of Butte, Montana (including street scenes, Columbia Gardens, and mining), Glacier National Park, the activities of the 1906-1908 Bison roundup, and family groups of Montana Indian tribes (including the Flathead, Cree, Crow, and Blackfeet). Other subjects include Anaconda, Montana; farms and ranching; lumber; the 1908 Missoula, Montana, flood; Cromwell Dixon and the 1911 Montana State Fair; Morrison Cave (later known as Lewis and Clark Caverns), and Yellowstone National Park.
Creator: N. A. Forsyth
Genre (Short List): Photographs
Type: Image; </a:t>
            </a:r>
            <a:r>
              <a:rPr lang="en-US" sz="1200" b="0" i="0" u="none" strike="noStrike" dirty="0" err="1" smtClean="0">
                <a:solidFill>
                  <a:srgbClr val="000000"/>
                </a:solidFill>
                <a:latin typeface="+mn-lt"/>
              </a:rPr>
              <a:t>StillImage</a:t>
            </a:r>
            <a:r>
              <a:rPr lang="en-US" sz="1200" b="0" i="0" u="none" strike="noStrike" dirty="0" smtClean="0">
                <a:solidFill>
                  <a:srgbClr val="000000"/>
                </a:solidFill>
                <a:latin typeface="+mn-lt"/>
              </a:rPr>
              <a:t>
Date (Unknown or Estimated): Unknown
Subject (LCSH): Bison;
Rights: Copyright restrictions applying to use or reproduction of this image (which may be protected by copyright law - Title 17 U.S. Code) are available from the Montana Historical Society Research Center.
Contributing Institution: Montana Historical Society Research Center
Digital Collection: Photographs from the Montana Historical Society
Physical Collection: N. A. Forsyth Stereograph Collection (ST 001)
Digital Format: image/jp2
Physical Dimensions: stereograph: </a:t>
            </a:r>
            <a:r>
              <a:rPr lang="en-US" sz="1200" b="0" i="0" u="none" strike="noStrike" dirty="0" err="1" smtClean="0">
                <a:solidFill>
                  <a:srgbClr val="000000"/>
                </a:solidFill>
                <a:latin typeface="+mn-lt"/>
              </a:rPr>
              <a:t>b&amp;w</a:t>
            </a:r>
            <a:r>
              <a:rPr lang="en-US" sz="1200" b="0" i="0" u="none" strike="noStrike" dirty="0" smtClean="0">
                <a:solidFill>
                  <a:srgbClr val="000000"/>
                </a:solidFill>
                <a:latin typeface="+mn-lt"/>
              </a:rPr>
              <a:t>;  3 1/2 x 7 in
Digitization Specifications: Scanned with an Epson Expression 1640 XL, 24-bit color with 4,000 or more pixels on the long edge. TIFF master images straightened and sharpened and levels are set in Photoshop Version CS3. JPEG2000 display images generated by </a:t>
            </a:r>
            <a:r>
              <a:rPr lang="en-US" sz="1200" b="0" i="0" u="none" strike="noStrike" dirty="0" err="1" smtClean="0">
                <a:solidFill>
                  <a:srgbClr val="000000"/>
                </a:solidFill>
                <a:latin typeface="+mn-lt"/>
              </a:rPr>
              <a:t>CONTENTdm</a:t>
            </a:r>
            <a:r>
              <a:rPr lang="en-US" sz="1200" b="0" i="0" u="none" strike="noStrike" dirty="0" smtClean="0">
                <a:solidFill>
                  <a:srgbClr val="000000"/>
                </a:solidFill>
                <a:latin typeface="+mn-lt"/>
              </a:rPr>
              <a:t>
Date Digitized: 2007
Collection Information: ST 001.061
Relation: http://nwda.orbiscascade.org/ark:/80444/xv09793
Contact us: To order a reproduction, download our order form at http://mhs.mt.gov/Research/services/repros.aspx  or contact Montana Historical Society Photograph Archives: (406) 444-4739 / photoarchives@mt.gov
</a:t>
            </a:r>
          </a:p>
          <a:p>
            <a:endParaRPr lang="en-US" dirty="0"/>
          </a:p>
        </p:txBody>
      </p:sp>
      <p:sp>
        <p:nvSpPr>
          <p:cNvPr id="4" name="Slide Number Placeholder 3"/>
          <p:cNvSpPr>
            <a:spLocks noGrp="1"/>
          </p:cNvSpPr>
          <p:nvPr>
            <p:ph type="sldNum" sz="quarter" idx="10"/>
          </p:nvPr>
        </p:nvSpPr>
        <p:spPr/>
        <p:txBody>
          <a:bodyPr/>
          <a:lstStyle/>
          <a:p>
            <a:fld id="{1CE45BC6-8206-48EE-B1E6-5C1E99392884}" type="slidenum">
              <a:rPr lang="en-US" smtClean="0"/>
              <a:t>7</a:t>
            </a:fld>
            <a:endParaRPr lang="en-US"/>
          </a:p>
        </p:txBody>
      </p:sp>
    </p:spTree>
    <p:extLst>
      <p:ext uri="{BB962C8B-B14F-4D97-AF65-F5344CB8AC3E}">
        <p14:creationId xmlns:p14="http://schemas.microsoft.com/office/powerpoint/2010/main" val="754964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F0DA8BB-0D18-469F-8022-DD923457DE3A}" type="datetimeFigureOut">
              <a:rPr lang="nl-BE" smtClean="0"/>
              <a:t>23/04/2015</a:t>
            </a:fld>
            <a:endParaRPr lang="nl-BE"/>
          </a:p>
        </p:txBody>
      </p:sp>
      <p:sp>
        <p:nvSpPr>
          <p:cNvPr id="16" name="Slide Number Placeholder 15"/>
          <p:cNvSpPr>
            <a:spLocks noGrp="1"/>
          </p:cNvSpPr>
          <p:nvPr>
            <p:ph type="sldNum" sz="quarter" idx="11"/>
          </p:nvPr>
        </p:nvSpPr>
        <p:spPr/>
        <p:txBody>
          <a:bodyPr/>
          <a:lstStyle/>
          <a:p>
            <a:fld id="{B5274F97-0F13-42E5-9A1D-07478243785D}" type="slidenum">
              <a:rPr lang="nl-BE" smtClean="0"/>
              <a:t>‹#›</a:t>
            </a:fld>
            <a:endParaRPr lang="nl-BE"/>
          </a:p>
        </p:txBody>
      </p:sp>
      <p:sp>
        <p:nvSpPr>
          <p:cNvPr id="17" name="Footer Placeholder 16"/>
          <p:cNvSpPr>
            <a:spLocks noGrp="1"/>
          </p:cNvSpPr>
          <p:nvPr>
            <p:ph type="ftr" sz="quarter" idx="12"/>
          </p:nvPr>
        </p:nvSpPr>
        <p:spPr/>
        <p:txBody>
          <a:bodyPr/>
          <a:lstStyle/>
          <a:p>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0DA8BB-0D18-469F-8022-DD923457DE3A}" type="datetimeFigureOut">
              <a:rPr lang="nl-BE" smtClean="0"/>
              <a:t>23/04/2015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0DA8BB-0D18-469F-8022-DD923457DE3A}" type="datetimeFigureOut">
              <a:rPr lang="nl-BE" smtClean="0"/>
              <a:t>23/04/2015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F0DA8BB-0D18-469F-8022-DD923457DE3A}" type="datetimeFigureOut">
              <a:rPr lang="nl-BE" smtClean="0"/>
              <a:t>23/04/2015</a:t>
            </a:fld>
            <a:endParaRPr lang="nl-BE"/>
          </a:p>
        </p:txBody>
      </p:sp>
      <p:sp>
        <p:nvSpPr>
          <p:cNvPr id="15" name="Slide Number Placeholder 14"/>
          <p:cNvSpPr>
            <a:spLocks noGrp="1"/>
          </p:cNvSpPr>
          <p:nvPr>
            <p:ph type="sldNum" sz="quarter" idx="15"/>
          </p:nvPr>
        </p:nvSpPr>
        <p:spPr/>
        <p:txBody>
          <a:bodyPr/>
          <a:lstStyle>
            <a:lvl1pPr algn="ctr">
              <a:defRPr/>
            </a:lvl1pPr>
          </a:lstStyle>
          <a:p>
            <a:fld id="{B5274F97-0F13-42E5-9A1D-07478243785D}" type="slidenum">
              <a:rPr lang="nl-BE" smtClean="0"/>
              <a:t>‹#›</a:t>
            </a:fld>
            <a:endParaRPr lang="nl-BE"/>
          </a:p>
        </p:txBody>
      </p:sp>
      <p:sp>
        <p:nvSpPr>
          <p:cNvPr id="16" name="Footer Placeholder 15"/>
          <p:cNvSpPr>
            <a:spLocks noGrp="1"/>
          </p:cNvSpPr>
          <p:nvPr>
            <p:ph type="ftr" sz="quarter" idx="16"/>
          </p:nvPr>
        </p:nvSpPr>
        <p:spPr/>
        <p:txBody>
          <a:bodyPr/>
          <a:lstStyle/>
          <a:p>
            <a:endParaRPr lang="nl-BE"/>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0DA8BB-0D18-469F-8022-DD923457DE3A}" type="datetimeFigureOut">
              <a:rPr lang="nl-BE" smtClean="0"/>
              <a:t>23/04/2015</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B5274F97-0F13-42E5-9A1D-07478243785D}" type="slidenum">
              <a:rPr lang="nl-BE" smtClean="0"/>
              <a:t>‹#›</a:t>
            </a:fld>
            <a:endParaRPr lang="nl-BE"/>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F0DA8BB-0D18-469F-8022-DD923457DE3A}" type="datetimeFigureOut">
              <a:rPr lang="nl-BE" smtClean="0"/>
              <a:t>23/04/2015</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B5274F97-0F13-42E5-9A1D-07478243785D}" type="slidenum">
              <a:rPr lang="nl-BE" smtClean="0"/>
              <a:t>‹#›</a:t>
            </a:fld>
            <a:endParaRPr lang="nl-B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5274F97-0F13-42E5-9A1D-07478243785D}" type="slidenum">
              <a:rPr lang="nl-BE" smtClean="0"/>
              <a:t>‹#›</a:t>
            </a:fld>
            <a:endParaRPr lang="nl-BE"/>
          </a:p>
        </p:txBody>
      </p:sp>
      <p:sp>
        <p:nvSpPr>
          <p:cNvPr id="8" name="Footer Placeholder 7"/>
          <p:cNvSpPr>
            <a:spLocks noGrp="1"/>
          </p:cNvSpPr>
          <p:nvPr>
            <p:ph type="ftr" sz="quarter" idx="11"/>
          </p:nvPr>
        </p:nvSpPr>
        <p:spPr/>
        <p:txBody>
          <a:bodyPr/>
          <a:lstStyle/>
          <a:p>
            <a:endParaRPr lang="nl-BE"/>
          </a:p>
        </p:txBody>
      </p:sp>
      <p:sp>
        <p:nvSpPr>
          <p:cNvPr id="7" name="Date Placeholder 6"/>
          <p:cNvSpPr>
            <a:spLocks noGrp="1"/>
          </p:cNvSpPr>
          <p:nvPr>
            <p:ph type="dt" sz="half" idx="10"/>
          </p:nvPr>
        </p:nvSpPr>
        <p:spPr/>
        <p:txBody>
          <a:bodyPr/>
          <a:lstStyle/>
          <a:p>
            <a:fld id="{6F0DA8BB-0D18-469F-8022-DD923457DE3A}" type="datetimeFigureOut">
              <a:rPr lang="nl-BE" smtClean="0"/>
              <a:t>23/04/2015</a:t>
            </a:fld>
            <a:endParaRPr lang="nl-BE"/>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0DA8BB-0D18-469F-8022-DD923457DE3A}" type="datetimeFigureOut">
              <a:rPr lang="nl-BE" smtClean="0"/>
              <a:t>23/04/2015</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B5274F97-0F13-42E5-9A1D-07478243785D}" type="slidenum">
              <a:rPr lang="nl-BE" smtClean="0"/>
              <a:t>‹#›</a:t>
            </a:fld>
            <a:endParaRPr lang="nl-BE"/>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A8BB-0D18-469F-8022-DD923457DE3A}" type="datetimeFigureOut">
              <a:rPr lang="nl-BE" smtClean="0"/>
              <a:t>23/04/2015</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B5274F97-0F13-42E5-9A1D-07478243785D}" type="slidenum">
              <a:rPr lang="nl-BE" smtClean="0"/>
              <a:t>‹#›</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F0DA8BB-0D18-469F-8022-DD923457DE3A}" type="datetimeFigureOut">
              <a:rPr lang="nl-BE" smtClean="0"/>
              <a:t>23/04/2015</a:t>
            </a:fld>
            <a:endParaRPr lang="nl-BE"/>
          </a:p>
        </p:txBody>
      </p:sp>
      <p:sp>
        <p:nvSpPr>
          <p:cNvPr id="9" name="Slide Number Placeholder 8"/>
          <p:cNvSpPr>
            <a:spLocks noGrp="1"/>
          </p:cNvSpPr>
          <p:nvPr>
            <p:ph type="sldNum" sz="quarter" idx="15"/>
          </p:nvPr>
        </p:nvSpPr>
        <p:spPr/>
        <p:txBody>
          <a:bodyPr/>
          <a:lstStyle/>
          <a:p>
            <a:fld id="{B5274F97-0F13-42E5-9A1D-07478243785D}" type="slidenum">
              <a:rPr lang="nl-BE" smtClean="0"/>
              <a:t>‹#›</a:t>
            </a:fld>
            <a:endParaRPr lang="nl-BE"/>
          </a:p>
        </p:txBody>
      </p:sp>
      <p:sp>
        <p:nvSpPr>
          <p:cNvPr id="10" name="Footer Placeholder 9"/>
          <p:cNvSpPr>
            <a:spLocks noGrp="1"/>
          </p:cNvSpPr>
          <p:nvPr>
            <p:ph type="ftr" sz="quarter" idx="16"/>
          </p:nvPr>
        </p:nvSpPr>
        <p:spPr/>
        <p:txBody>
          <a:bodyPr/>
          <a:lstStyle/>
          <a:p>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F0DA8BB-0D18-469F-8022-DD923457DE3A}" type="datetimeFigureOut">
              <a:rPr lang="nl-BE" smtClean="0"/>
              <a:t>23/04/2015</a:t>
            </a:fld>
            <a:endParaRPr lang="nl-BE"/>
          </a:p>
        </p:txBody>
      </p:sp>
      <p:sp>
        <p:nvSpPr>
          <p:cNvPr id="9" name="Slide Number Placeholder 8"/>
          <p:cNvSpPr>
            <a:spLocks noGrp="1"/>
          </p:cNvSpPr>
          <p:nvPr>
            <p:ph type="sldNum" sz="quarter" idx="11"/>
          </p:nvPr>
        </p:nvSpPr>
        <p:spPr/>
        <p:txBody>
          <a:bodyPr/>
          <a:lstStyle/>
          <a:p>
            <a:fld id="{B5274F97-0F13-42E5-9A1D-07478243785D}" type="slidenum">
              <a:rPr lang="nl-BE" smtClean="0"/>
              <a:t>‹#›</a:t>
            </a:fld>
            <a:endParaRPr lang="nl-BE"/>
          </a:p>
        </p:txBody>
      </p:sp>
      <p:sp>
        <p:nvSpPr>
          <p:cNvPr id="10" name="Footer Placeholder 9"/>
          <p:cNvSpPr>
            <a:spLocks noGrp="1"/>
          </p:cNvSpPr>
          <p:nvPr>
            <p:ph type="ftr" sz="quarter" idx="12"/>
          </p:nvPr>
        </p:nvSpPr>
        <p:spPr/>
        <p:txBody>
          <a:bodyPr/>
          <a:lstStyle/>
          <a:p>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6430DBB-9FD5-43E7-88F1-55A569E9525E}" type="datetimeFigureOut">
              <a:rPr lang="nl-BE" smtClean="0"/>
              <a:t>23/04/2015</a:t>
            </a:fld>
            <a:endParaRPr lang="nl-BE"/>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nl-BE"/>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E336665-E7E9-4861-9ADF-F11A47CBAD79}" type="slidenum">
              <a:rPr lang="nl-BE" smtClean="0"/>
              <a:t>‹#›</a:t>
            </a:fld>
            <a:endParaRPr lang="nl-BE"/>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cdmTempImagewVs7W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cdmTempImagedWA1Bo"/><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cdmTempImage9r9PCh"/><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cdmTempImageSKhpab"/><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cdmTempImageXYU9P5"/><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cdmTempImageUBDwG1"/><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Montana Memory Project</a:t>
            </a:r>
            <a:endParaRPr lang="en-US" dirty="0"/>
          </a:p>
        </p:txBody>
      </p:sp>
      <p:sp>
        <p:nvSpPr>
          <p:cNvPr id="3" name="Title 2"/>
          <p:cNvSpPr>
            <a:spLocks noGrp="1"/>
          </p:cNvSpPr>
          <p:nvPr>
            <p:ph type="ctrTitle"/>
          </p:nvPr>
        </p:nvSpPr>
        <p:spPr/>
        <p:txBody>
          <a:bodyPr/>
          <a:lstStyle/>
          <a:p>
            <a:r>
              <a:rPr lang="en-US" dirty="0" smtClean="0"/>
              <a:t>Pend </a:t>
            </a:r>
            <a:r>
              <a:rPr lang="en-US" dirty="0" err="1" smtClean="0"/>
              <a:t>d’Oreille</a:t>
            </a:r>
            <a:endParaRPr lang="en-US" dirty="0"/>
          </a:p>
        </p:txBody>
      </p:sp>
    </p:spTree>
    <p:extLst>
      <p:ext uri="{BB962C8B-B14F-4D97-AF65-F5344CB8AC3E}">
        <p14:creationId xmlns:p14="http://schemas.microsoft.com/office/powerpoint/2010/main" val="1693742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Joe Malta, Kootenai and Pend'Oreille Indian"/>
          <p:cNvPicPr>
            <a:picLocks noChangeAspect="1"/>
          </p:cNvPicPr>
          <p:nvPr/>
        </p:nvPicPr>
        <p:blipFill>
          <a:blip r:embed="rId3"/>
          <a:stretch>
            <a:fillRect/>
          </a:stretch>
        </p:blipFill>
        <p:spPr>
          <a:xfrm>
            <a:off x="2705100" y="762000"/>
            <a:ext cx="3829050" cy="5429250"/>
          </a:xfrm>
          <a:prstGeom prst="rect">
            <a:avLst/>
          </a:prstGeom>
        </p:spPr>
      </p:pic>
      <p:sp>
        <p:nvSpPr>
          <p:cNvPr id="2" name="TextBox 1"/>
          <p:cNvSpPr txBox="1"/>
          <p:nvPr/>
        </p:nvSpPr>
        <p:spPr>
          <a:xfrm>
            <a:off x="0" y="152400"/>
            <a:ext cx="9144000" cy="952500"/>
          </a:xfrm>
          <a:prstGeom prst="rect">
            <a:avLst/>
          </a:prstGeom>
          <a:noFill/>
        </p:spPr>
        <p:txBody>
          <a:bodyPr wrap="square" rtlCol="0">
            <a:spAutoFit/>
          </a:bodyPr>
          <a:lstStyle/>
          <a:p>
            <a:pPr lvl="0" indent="0" algn="ctr" fontAlgn="base"/>
            <a:r>
              <a:rPr sz="3000" b="1" i="0" u="none" strike="noStrike" dirty="0">
                <a:solidFill>
                  <a:srgbClr val="000000"/>
                </a:solidFill>
                <a:latin typeface="Calibri"/>
              </a:rPr>
              <a:t>Joe Malta, Kootenai and </a:t>
            </a:r>
            <a:r>
              <a:rPr sz="3000" b="1" i="0" u="none" strike="noStrike" dirty="0" err="1">
                <a:solidFill>
                  <a:srgbClr val="000000"/>
                </a:solidFill>
                <a:latin typeface="Calibri"/>
              </a:rPr>
              <a:t>Pend'Oreille</a:t>
            </a:r>
            <a:r>
              <a:rPr sz="3000" b="1" i="0" u="none" strike="noStrike" dirty="0">
                <a:solidFill>
                  <a:srgbClr val="000000"/>
                </a:solidFill>
                <a:latin typeface="Calibri"/>
              </a:rPr>
              <a:t> Indian</a:t>
            </a:r>
          </a:p>
        </p:txBody>
      </p:sp>
      <p:sp>
        <p:nvSpPr>
          <p:cNvPr id="3" name="TextBox 2"/>
          <p:cNvSpPr txBox="1"/>
          <p:nvPr/>
        </p:nvSpPr>
        <p:spPr>
          <a:xfrm>
            <a:off x="1666875" y="6334125"/>
            <a:ext cx="9144000" cy="381000"/>
          </a:xfrm>
          <a:prstGeom prst="rect">
            <a:avLst/>
          </a:prstGeom>
          <a:noFill/>
        </p:spPr>
        <p:txBody>
          <a:bodyPr wrap="square" rtlCol="0">
            <a:spAutoFit/>
          </a:bodyPr>
          <a:lstStyle/>
          <a:p>
            <a:pPr lvl="0" indent="0" algn="l" fontAlgn="base"/>
            <a:r>
              <a:rPr sz="1400" b="0" i="0" u="none" strike="noStrike">
                <a:solidFill>
                  <a:srgbClr val="000FA0"/>
                </a:solidFill>
                <a:latin typeface="Calibri"/>
              </a:rPr>
              <a:t>http://mtmemory.org/cdm/ref/collection/p16013coll27/id/412</a:t>
            </a:r>
          </a:p>
        </p:txBody>
      </p:sp>
      <p:sp>
        <p:nvSpPr>
          <p:cNvPr id="4" name="TextBox 3"/>
          <p:cNvSpPr txBox="1"/>
          <p:nvPr/>
        </p:nvSpPr>
        <p:spPr>
          <a:xfrm>
            <a:off x="190500" y="6334125"/>
            <a:ext cx="9144000" cy="285750"/>
          </a:xfrm>
          <a:prstGeom prst="rect">
            <a:avLst/>
          </a:prstGeom>
          <a:noFill/>
        </p:spPr>
        <p:txBody>
          <a:bodyPr wrap="square" rtlCol="0">
            <a:spAutoFit/>
          </a:bodyPr>
          <a:lstStyle/>
          <a:p>
            <a:pPr lvl="0" indent="0" algn="l" fontAlgn="base"/>
            <a:r>
              <a:rPr sz="1400" b="1" i="0" u="none" strike="noStrike">
                <a:solidFill>
                  <a:srgbClr val="000000"/>
                </a:solidFill>
                <a:latin typeface="Calibri"/>
              </a:rPr>
              <a:t>Item Metadata for: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tin Yellow Mountain, with full headdress"/>
          <p:cNvPicPr>
            <a:picLocks noChangeAspect="1"/>
          </p:cNvPicPr>
          <p:nvPr/>
        </p:nvPicPr>
        <p:blipFill>
          <a:blip r:embed="rId3"/>
          <a:stretch>
            <a:fillRect/>
          </a:stretch>
        </p:blipFill>
        <p:spPr>
          <a:xfrm>
            <a:off x="2671763" y="904875"/>
            <a:ext cx="3895725" cy="5429250"/>
          </a:xfrm>
          <a:prstGeom prst="rect">
            <a:avLst/>
          </a:prstGeom>
        </p:spPr>
      </p:pic>
      <p:sp>
        <p:nvSpPr>
          <p:cNvPr id="2" name="TextBox 1"/>
          <p:cNvSpPr txBox="1"/>
          <p:nvPr/>
        </p:nvSpPr>
        <p:spPr>
          <a:xfrm>
            <a:off x="0" y="228600"/>
            <a:ext cx="9144000" cy="952500"/>
          </a:xfrm>
          <a:prstGeom prst="rect">
            <a:avLst/>
          </a:prstGeom>
          <a:noFill/>
        </p:spPr>
        <p:txBody>
          <a:bodyPr wrap="square" rtlCol="0">
            <a:spAutoFit/>
          </a:bodyPr>
          <a:lstStyle/>
          <a:p>
            <a:pPr lvl="0" indent="0" algn="ctr" fontAlgn="base"/>
            <a:r>
              <a:rPr sz="3000" b="1" i="0" u="none" strike="noStrike">
                <a:solidFill>
                  <a:srgbClr val="000000"/>
                </a:solidFill>
                <a:latin typeface="Calibri"/>
              </a:rPr>
              <a:t>Martin Yellow Mountain, with full headdress</a:t>
            </a:r>
          </a:p>
        </p:txBody>
      </p:sp>
      <p:sp>
        <p:nvSpPr>
          <p:cNvPr id="3" name="TextBox 2"/>
          <p:cNvSpPr txBox="1"/>
          <p:nvPr/>
        </p:nvSpPr>
        <p:spPr>
          <a:xfrm>
            <a:off x="1666875" y="6334125"/>
            <a:ext cx="9144000" cy="381000"/>
          </a:xfrm>
          <a:prstGeom prst="rect">
            <a:avLst/>
          </a:prstGeom>
          <a:noFill/>
        </p:spPr>
        <p:txBody>
          <a:bodyPr wrap="square" rtlCol="0">
            <a:spAutoFit/>
          </a:bodyPr>
          <a:lstStyle/>
          <a:p>
            <a:pPr lvl="0" indent="0" algn="l" fontAlgn="base"/>
            <a:r>
              <a:rPr sz="1400" b="0" i="0" u="none" strike="noStrike">
                <a:solidFill>
                  <a:srgbClr val="000FA0"/>
                </a:solidFill>
                <a:latin typeface="Calibri"/>
              </a:rPr>
              <a:t>http://mtmemory.org/cdm/ref/collection/p16013coll27/id/2823</a:t>
            </a:r>
          </a:p>
        </p:txBody>
      </p:sp>
      <p:sp>
        <p:nvSpPr>
          <p:cNvPr id="4" name="TextBox 3"/>
          <p:cNvSpPr txBox="1"/>
          <p:nvPr/>
        </p:nvSpPr>
        <p:spPr>
          <a:xfrm>
            <a:off x="190500" y="6334125"/>
            <a:ext cx="9144000" cy="285750"/>
          </a:xfrm>
          <a:prstGeom prst="rect">
            <a:avLst/>
          </a:prstGeom>
          <a:noFill/>
        </p:spPr>
        <p:txBody>
          <a:bodyPr wrap="square" rtlCol="0">
            <a:spAutoFit/>
          </a:bodyPr>
          <a:lstStyle/>
          <a:p>
            <a:pPr lvl="0" indent="0" algn="l" fontAlgn="base"/>
            <a:r>
              <a:rPr sz="1400" b="1" i="0" u="none" strike="noStrike">
                <a:solidFill>
                  <a:srgbClr val="000000"/>
                </a:solidFill>
                <a:latin typeface="Calibri"/>
              </a:rPr>
              <a:t>Item Metadata for: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end d'Oreille Falls"/>
          <p:cNvPicPr>
            <a:picLocks noChangeAspect="1"/>
          </p:cNvPicPr>
          <p:nvPr/>
        </p:nvPicPr>
        <p:blipFill>
          <a:blip r:embed="rId3"/>
          <a:stretch>
            <a:fillRect/>
          </a:stretch>
        </p:blipFill>
        <p:spPr>
          <a:xfrm>
            <a:off x="1905000" y="1219200"/>
            <a:ext cx="5429250" cy="3867150"/>
          </a:xfrm>
          <a:prstGeom prst="rect">
            <a:avLst/>
          </a:prstGeom>
        </p:spPr>
      </p:pic>
      <p:sp>
        <p:nvSpPr>
          <p:cNvPr id="2" name="TextBox 1"/>
          <p:cNvSpPr txBox="1"/>
          <p:nvPr/>
        </p:nvSpPr>
        <p:spPr>
          <a:xfrm>
            <a:off x="0" y="266700"/>
            <a:ext cx="9144000" cy="952500"/>
          </a:xfrm>
          <a:prstGeom prst="rect">
            <a:avLst/>
          </a:prstGeom>
          <a:noFill/>
        </p:spPr>
        <p:txBody>
          <a:bodyPr wrap="square" rtlCol="0">
            <a:spAutoFit/>
          </a:bodyPr>
          <a:lstStyle/>
          <a:p>
            <a:pPr lvl="0" indent="0" algn="ctr" fontAlgn="base"/>
            <a:r>
              <a:rPr sz="3000" b="1" i="0" u="none" strike="noStrike">
                <a:solidFill>
                  <a:srgbClr val="000000"/>
                </a:solidFill>
                <a:latin typeface="Calibri"/>
              </a:rPr>
              <a:t>Pend d'Oreille Falls</a:t>
            </a:r>
          </a:p>
        </p:txBody>
      </p:sp>
      <p:sp>
        <p:nvSpPr>
          <p:cNvPr id="3" name="TextBox 2"/>
          <p:cNvSpPr txBox="1"/>
          <p:nvPr/>
        </p:nvSpPr>
        <p:spPr>
          <a:xfrm>
            <a:off x="1666875" y="6334125"/>
            <a:ext cx="9144000" cy="381000"/>
          </a:xfrm>
          <a:prstGeom prst="rect">
            <a:avLst/>
          </a:prstGeom>
          <a:noFill/>
        </p:spPr>
        <p:txBody>
          <a:bodyPr wrap="square" rtlCol="0">
            <a:spAutoFit/>
          </a:bodyPr>
          <a:lstStyle/>
          <a:p>
            <a:pPr lvl="0" indent="0" algn="l" fontAlgn="base"/>
            <a:r>
              <a:rPr sz="1400" b="0" i="0" u="none" strike="noStrike">
                <a:solidFill>
                  <a:srgbClr val="000FA0"/>
                </a:solidFill>
                <a:latin typeface="Calibri"/>
              </a:rPr>
              <a:t>http://mtmemory.org/cdm/ref/collection/p16013coll27/id/3124</a:t>
            </a:r>
          </a:p>
        </p:txBody>
      </p:sp>
      <p:sp>
        <p:nvSpPr>
          <p:cNvPr id="4" name="TextBox 3"/>
          <p:cNvSpPr txBox="1"/>
          <p:nvPr/>
        </p:nvSpPr>
        <p:spPr>
          <a:xfrm>
            <a:off x="190500" y="6334125"/>
            <a:ext cx="9144000" cy="285750"/>
          </a:xfrm>
          <a:prstGeom prst="rect">
            <a:avLst/>
          </a:prstGeom>
          <a:noFill/>
        </p:spPr>
        <p:txBody>
          <a:bodyPr wrap="square" rtlCol="0">
            <a:spAutoFit/>
          </a:bodyPr>
          <a:lstStyle/>
          <a:p>
            <a:pPr lvl="0" indent="0" algn="l" fontAlgn="base"/>
            <a:r>
              <a:rPr sz="1400" b="1" i="0" u="none" strike="noStrike">
                <a:solidFill>
                  <a:srgbClr val="000000"/>
                </a:solidFill>
                <a:latin typeface="Calibri"/>
              </a:rPr>
              <a:t>Item Metadata for: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hree Northwest Plateau Indians"/>
          <p:cNvPicPr>
            <a:picLocks noChangeAspect="1"/>
          </p:cNvPicPr>
          <p:nvPr/>
        </p:nvPicPr>
        <p:blipFill>
          <a:blip r:embed="rId3"/>
          <a:stretch>
            <a:fillRect/>
          </a:stretch>
        </p:blipFill>
        <p:spPr>
          <a:xfrm>
            <a:off x="1930400" y="1143000"/>
            <a:ext cx="5429250" cy="4324350"/>
          </a:xfrm>
          <a:prstGeom prst="rect">
            <a:avLst/>
          </a:prstGeom>
        </p:spPr>
      </p:pic>
      <p:sp>
        <p:nvSpPr>
          <p:cNvPr id="2" name="TextBox 1"/>
          <p:cNvSpPr txBox="1"/>
          <p:nvPr/>
        </p:nvSpPr>
        <p:spPr>
          <a:xfrm>
            <a:off x="0" y="190500"/>
            <a:ext cx="9144000" cy="952500"/>
          </a:xfrm>
          <a:prstGeom prst="rect">
            <a:avLst/>
          </a:prstGeom>
          <a:noFill/>
        </p:spPr>
        <p:txBody>
          <a:bodyPr wrap="square" rtlCol="0">
            <a:spAutoFit/>
          </a:bodyPr>
          <a:lstStyle/>
          <a:p>
            <a:pPr lvl="0" indent="0" algn="ctr" fontAlgn="base"/>
            <a:r>
              <a:rPr sz="3000" b="1" i="0" u="none" strike="noStrike">
                <a:solidFill>
                  <a:srgbClr val="000000"/>
                </a:solidFill>
                <a:latin typeface="Calibri"/>
              </a:rPr>
              <a:t>Three Northwest Plateau Indians</a:t>
            </a:r>
          </a:p>
        </p:txBody>
      </p:sp>
      <p:sp>
        <p:nvSpPr>
          <p:cNvPr id="3" name="TextBox 2"/>
          <p:cNvSpPr txBox="1"/>
          <p:nvPr/>
        </p:nvSpPr>
        <p:spPr>
          <a:xfrm>
            <a:off x="1666875" y="6334125"/>
            <a:ext cx="9144000" cy="381000"/>
          </a:xfrm>
          <a:prstGeom prst="rect">
            <a:avLst/>
          </a:prstGeom>
          <a:noFill/>
        </p:spPr>
        <p:txBody>
          <a:bodyPr wrap="square" rtlCol="0">
            <a:spAutoFit/>
          </a:bodyPr>
          <a:lstStyle/>
          <a:p>
            <a:pPr lvl="0" indent="0" algn="l" fontAlgn="base"/>
            <a:r>
              <a:rPr sz="1400" b="0" i="0" u="none" strike="noStrike">
                <a:solidFill>
                  <a:srgbClr val="000FA0"/>
                </a:solidFill>
                <a:latin typeface="Calibri"/>
              </a:rPr>
              <a:t>http://mtmemory.org/cdm/ref/collection/p16013coll27/id/366</a:t>
            </a:r>
          </a:p>
        </p:txBody>
      </p:sp>
      <p:sp>
        <p:nvSpPr>
          <p:cNvPr id="4" name="TextBox 3"/>
          <p:cNvSpPr txBox="1"/>
          <p:nvPr/>
        </p:nvSpPr>
        <p:spPr>
          <a:xfrm>
            <a:off x="190500" y="6334125"/>
            <a:ext cx="9144000" cy="285750"/>
          </a:xfrm>
          <a:prstGeom prst="rect">
            <a:avLst/>
          </a:prstGeom>
          <a:noFill/>
        </p:spPr>
        <p:txBody>
          <a:bodyPr wrap="square" rtlCol="0">
            <a:spAutoFit/>
          </a:bodyPr>
          <a:lstStyle/>
          <a:p>
            <a:pPr lvl="0" indent="0" algn="l" fontAlgn="base"/>
            <a:r>
              <a:rPr sz="1400" b="1" i="0" u="none" strike="noStrike">
                <a:solidFill>
                  <a:srgbClr val="000000"/>
                </a:solidFill>
                <a:latin typeface="Calibri"/>
              </a:rPr>
              <a:t>Item Metadata for: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View on the Pend d'Oreille River, Mont., A"/>
          <p:cNvPicPr>
            <a:picLocks noChangeAspect="1"/>
          </p:cNvPicPr>
          <p:nvPr/>
        </p:nvPicPr>
        <p:blipFill>
          <a:blip r:embed="rId3"/>
          <a:stretch>
            <a:fillRect/>
          </a:stretch>
        </p:blipFill>
        <p:spPr>
          <a:xfrm>
            <a:off x="809625" y="1219200"/>
            <a:ext cx="7286625" cy="3752850"/>
          </a:xfrm>
          <a:prstGeom prst="rect">
            <a:avLst/>
          </a:prstGeom>
        </p:spPr>
      </p:pic>
      <p:sp>
        <p:nvSpPr>
          <p:cNvPr id="2" name="TextBox 1"/>
          <p:cNvSpPr txBox="1"/>
          <p:nvPr/>
        </p:nvSpPr>
        <p:spPr>
          <a:xfrm>
            <a:off x="-16933" y="266700"/>
            <a:ext cx="9144000" cy="952500"/>
          </a:xfrm>
          <a:prstGeom prst="rect">
            <a:avLst/>
          </a:prstGeom>
          <a:noFill/>
        </p:spPr>
        <p:txBody>
          <a:bodyPr wrap="square" rtlCol="0">
            <a:spAutoFit/>
          </a:bodyPr>
          <a:lstStyle/>
          <a:p>
            <a:pPr lvl="0" indent="0" algn="ctr" fontAlgn="base"/>
            <a:r>
              <a:rPr sz="3000" b="1" i="0" u="none" strike="noStrike">
                <a:solidFill>
                  <a:srgbClr val="000000"/>
                </a:solidFill>
                <a:latin typeface="Calibri"/>
              </a:rPr>
              <a:t>View on the Pend d'Oreille River, Mont., A</a:t>
            </a:r>
          </a:p>
        </p:txBody>
      </p:sp>
      <p:sp>
        <p:nvSpPr>
          <p:cNvPr id="3" name="TextBox 2"/>
          <p:cNvSpPr txBox="1"/>
          <p:nvPr/>
        </p:nvSpPr>
        <p:spPr>
          <a:xfrm>
            <a:off x="1666875" y="6334125"/>
            <a:ext cx="9144000" cy="381000"/>
          </a:xfrm>
          <a:prstGeom prst="rect">
            <a:avLst/>
          </a:prstGeom>
          <a:noFill/>
        </p:spPr>
        <p:txBody>
          <a:bodyPr wrap="square" rtlCol="0">
            <a:spAutoFit/>
          </a:bodyPr>
          <a:lstStyle/>
          <a:p>
            <a:pPr lvl="0" indent="0" algn="l" fontAlgn="base"/>
            <a:r>
              <a:rPr sz="1400" b="0" i="0" u="none" strike="noStrike">
                <a:solidFill>
                  <a:srgbClr val="000FA0"/>
                </a:solidFill>
                <a:latin typeface="Calibri"/>
              </a:rPr>
              <a:t>http://mtmemory.org/cdm/ref/collection/p267301coll3/id/2652</a:t>
            </a:r>
          </a:p>
        </p:txBody>
      </p:sp>
      <p:sp>
        <p:nvSpPr>
          <p:cNvPr id="4" name="TextBox 3"/>
          <p:cNvSpPr txBox="1"/>
          <p:nvPr/>
        </p:nvSpPr>
        <p:spPr>
          <a:xfrm>
            <a:off x="190500" y="6334125"/>
            <a:ext cx="9144000" cy="285750"/>
          </a:xfrm>
          <a:prstGeom prst="rect">
            <a:avLst/>
          </a:prstGeom>
          <a:noFill/>
        </p:spPr>
        <p:txBody>
          <a:bodyPr wrap="square" rtlCol="0">
            <a:spAutoFit/>
          </a:bodyPr>
          <a:lstStyle/>
          <a:p>
            <a:pPr lvl="0" indent="0" algn="l" fontAlgn="base"/>
            <a:r>
              <a:rPr sz="1400" b="1" i="0" u="none" strike="noStrike">
                <a:solidFill>
                  <a:srgbClr val="000000"/>
                </a:solidFill>
                <a:latin typeface="Calibri"/>
              </a:rPr>
              <a:t>Item Metadata for: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Wild Buffaloes Swimming Pend d'Oreille River."/>
          <p:cNvPicPr>
            <a:picLocks noChangeAspect="1"/>
          </p:cNvPicPr>
          <p:nvPr/>
        </p:nvPicPr>
        <p:blipFill>
          <a:blip r:embed="rId3"/>
          <a:stretch>
            <a:fillRect/>
          </a:stretch>
        </p:blipFill>
        <p:spPr>
          <a:xfrm>
            <a:off x="809624" y="1447800"/>
            <a:ext cx="7419975" cy="3933825"/>
          </a:xfrm>
          <a:prstGeom prst="rect">
            <a:avLst/>
          </a:prstGeom>
        </p:spPr>
      </p:pic>
      <p:sp>
        <p:nvSpPr>
          <p:cNvPr id="2" name="TextBox 1"/>
          <p:cNvSpPr txBox="1"/>
          <p:nvPr/>
        </p:nvSpPr>
        <p:spPr>
          <a:xfrm>
            <a:off x="-16933" y="304800"/>
            <a:ext cx="9144000" cy="952500"/>
          </a:xfrm>
          <a:prstGeom prst="rect">
            <a:avLst/>
          </a:prstGeom>
          <a:noFill/>
        </p:spPr>
        <p:txBody>
          <a:bodyPr wrap="square" rtlCol="0">
            <a:spAutoFit/>
          </a:bodyPr>
          <a:lstStyle/>
          <a:p>
            <a:pPr lvl="0" indent="0" algn="ctr" fontAlgn="base"/>
            <a:r>
              <a:rPr sz="3000" b="1" i="0" u="none" strike="noStrike">
                <a:solidFill>
                  <a:srgbClr val="000000"/>
                </a:solidFill>
                <a:latin typeface="Calibri"/>
              </a:rPr>
              <a:t>Wild Buffaloes Swimming Pend d'Oreille River.</a:t>
            </a:r>
          </a:p>
        </p:txBody>
      </p:sp>
      <p:sp>
        <p:nvSpPr>
          <p:cNvPr id="3" name="TextBox 2"/>
          <p:cNvSpPr txBox="1"/>
          <p:nvPr/>
        </p:nvSpPr>
        <p:spPr>
          <a:xfrm>
            <a:off x="1666875" y="6334125"/>
            <a:ext cx="9144000" cy="381000"/>
          </a:xfrm>
          <a:prstGeom prst="rect">
            <a:avLst/>
          </a:prstGeom>
          <a:noFill/>
        </p:spPr>
        <p:txBody>
          <a:bodyPr wrap="square" rtlCol="0">
            <a:spAutoFit/>
          </a:bodyPr>
          <a:lstStyle/>
          <a:p>
            <a:pPr lvl="0" indent="0" algn="l" fontAlgn="base"/>
            <a:r>
              <a:rPr sz="1400" b="0" i="0" u="none" strike="noStrike">
                <a:solidFill>
                  <a:srgbClr val="000FA0"/>
                </a:solidFill>
                <a:latin typeface="Calibri"/>
              </a:rPr>
              <a:t>http://mtmemory.org/cdm/ref/collection/p267301coll3/id/2513</a:t>
            </a:r>
          </a:p>
        </p:txBody>
      </p:sp>
      <p:sp>
        <p:nvSpPr>
          <p:cNvPr id="4" name="TextBox 3"/>
          <p:cNvSpPr txBox="1"/>
          <p:nvPr/>
        </p:nvSpPr>
        <p:spPr>
          <a:xfrm>
            <a:off x="190500" y="6334125"/>
            <a:ext cx="9144000" cy="285750"/>
          </a:xfrm>
          <a:prstGeom prst="rect">
            <a:avLst/>
          </a:prstGeom>
          <a:noFill/>
        </p:spPr>
        <p:txBody>
          <a:bodyPr wrap="square" rtlCol="0">
            <a:spAutoFit/>
          </a:bodyPr>
          <a:lstStyle/>
          <a:p>
            <a:pPr lvl="0" indent="0" algn="l" fontAlgn="base"/>
            <a:r>
              <a:rPr sz="1400" b="1" i="0" u="none" strike="noStrike">
                <a:solidFill>
                  <a:srgbClr val="000000"/>
                </a:solidFill>
                <a:latin typeface="Calibri"/>
              </a:rPr>
              <a:t>Item Metadata for:</a:t>
            </a:r>
          </a:p>
        </p:txBody>
      </p:sp>
      <p:sp>
        <p:nvSpPr>
          <p:cNvPr id="5" name="TextBox 4"/>
          <p:cNvSpPr txBox="1"/>
          <p:nvPr/>
        </p:nvSpPr>
        <p:spPr>
          <a:xfrm>
            <a:off x="190500" y="6619875"/>
            <a:ext cx="9191625" cy="285750"/>
          </a:xfrm>
          <a:prstGeom prst="rect">
            <a:avLst/>
          </a:prstGeom>
          <a:noFill/>
        </p:spPr>
        <p:txBody>
          <a:bodyPr wrap="square" rtlCol="0">
            <a:spAutoFit/>
          </a:bodyPr>
          <a:lstStyle/>
          <a:p>
            <a:pPr lvl="0" indent="0" algn="l" fontAlgn="base"/>
            <a:endParaRPr sz="1200" b="0" i="0" u="none" strike="noStrike" dirty="0">
              <a:solidFill>
                <a:srgbClr val="000000"/>
              </a:solidFill>
              <a:latin typeface="Calibri"/>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TotalTime>
  <Words>141</Words>
  <Application>Microsoft Office PowerPoint</Application>
  <PresentationFormat>On-screen Show (4:3)</PresentationFormat>
  <Paragraphs>32</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Pend d’Oreille</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2007 PPTX CONTENTdm Favorites Document</dc:title>
  <dc:subject>Microsoft Office 2007 PPTX CONTENTdm Favorites Document</dc:subject>
  <dc:creator>OCLC CONTENTdm Team</dc:creator>
  <dc:description>Microsoft Office 2007 PPTX CONTENTdm Favorites Document generated using PHP</dc:description>
  <cp:lastModifiedBy>Della Yeager</cp:lastModifiedBy>
  <cp:revision>2</cp:revision>
  <dcterms:created xsi:type="dcterms:W3CDTF">2015-04-23T17:05:37Z</dcterms:created>
  <dcterms:modified xsi:type="dcterms:W3CDTF">2015-04-23T19:55:26Z</dcterms:modified>
</cp:coreProperties>
</file>